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 bright="30000" contrast="-42000"/>
          </a:blip>
          <a:srcRect/>
          <a:stretch>
            <a:fillRect t="-41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4FB7E-58D7-4969-942F-8A4BF667F490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939AC-5748-491F-A4B2-F246ED09A0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b="1" smtClean="0"/>
              <a:t>ШЕЋЕР  И  КАРИЈЕС</a:t>
            </a:r>
            <a:endParaRPr 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smtClean="0">
                <a:solidFill>
                  <a:schemeClr val="tx1"/>
                </a:solidFill>
              </a:rPr>
              <a:t>проф. Слободан Јанковић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b="1" smtClean="0"/>
              <a:t>Дијета и саветовање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8392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4000" smtClean="0"/>
              <a:t>	</a:t>
            </a:r>
            <a:r>
              <a:rPr lang="en-US" smtClean="0"/>
              <a:t> </a:t>
            </a:r>
            <a:r>
              <a:rPr lang="sr-Cyrl-CS" smtClean="0"/>
              <a:t>1. Узети детаљну анамнезу од пацијента о 	навикама у исхрани</a:t>
            </a:r>
          </a:p>
          <a:p>
            <a:pPr>
              <a:buNone/>
            </a:pPr>
            <a:endParaRPr lang="sr-Cyrl-CS" smtClean="0"/>
          </a:p>
          <a:p>
            <a:pPr>
              <a:buNone/>
            </a:pPr>
            <a:r>
              <a:rPr lang="sr-Cyrl-CS"/>
              <a:t>	</a:t>
            </a:r>
            <a:r>
              <a:rPr lang="sr-Cyrl-CS" smtClean="0"/>
              <a:t>2. Указати на уочене неправилности</a:t>
            </a:r>
          </a:p>
          <a:p>
            <a:pPr>
              <a:buNone/>
            </a:pPr>
            <a:endParaRPr lang="sr-Cyrl-CS" smtClean="0"/>
          </a:p>
          <a:p>
            <a:pPr>
              <a:buNone/>
            </a:pPr>
            <a:r>
              <a:rPr lang="sr-Cyrl-CS"/>
              <a:t>	</a:t>
            </a:r>
            <a:r>
              <a:rPr lang="sr-Cyrl-CS" smtClean="0"/>
              <a:t>3. Указати на принципе којих се треба 	придржавати како би се превенирао каријес</a:t>
            </a:r>
          </a:p>
          <a:p>
            <a:pPr>
              <a:buNone/>
            </a:pPr>
            <a:endParaRPr lang="sr-Cyrl-C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b="1" smtClean="0"/>
              <a:t>Дијета и саветовање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839200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800" smtClean="0"/>
              <a:t>а) избегавати намирнице богате шећером, нарочито између оброка</a:t>
            </a:r>
          </a:p>
          <a:p>
            <a:pPr>
              <a:buNone/>
            </a:pPr>
            <a:r>
              <a:rPr lang="sr-Cyrl-CS" sz="2800" smtClean="0"/>
              <a:t>б) смањити унос воћних сокова (и оних на којима пише да су без шећера)</a:t>
            </a:r>
          </a:p>
          <a:p>
            <a:pPr>
              <a:buNone/>
            </a:pPr>
            <a:r>
              <a:rPr lang="sr-Cyrl-CS" sz="2800" smtClean="0"/>
              <a:t>в) ако се већ не може избећи узимање хране између оброка, узети орахе, лешнике, кикирики, сир, намирнице са вештачким заслађивачима</a:t>
            </a:r>
          </a:p>
          <a:p>
            <a:pPr>
              <a:buNone/>
            </a:pPr>
            <a:r>
              <a:rPr lang="sr-Cyrl-CS" sz="2800" smtClean="0"/>
              <a:t>г) не уносити намирнице које садрже комбинацију скроба и шећера (колачи) и газирана пића са шећером.</a:t>
            </a:r>
            <a:endParaRPr lang="sr-Cyrl-CS" smtClean="0"/>
          </a:p>
          <a:p>
            <a:pPr>
              <a:buNone/>
            </a:pPr>
            <a:endParaRPr lang="sr-Cyrl-C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smtClean="0"/>
              <a:t>Утицај шећера на настанак к</a:t>
            </a:r>
            <a:r>
              <a:rPr lang="sr-Cyrl-CS" b="1" smtClean="0"/>
              <a:t>а</a:t>
            </a:r>
            <a:r>
              <a:rPr lang="sr-Cyrl-CS" b="1" smtClean="0"/>
              <a:t>ријеса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	Шећер у храни може бити у облику:</a:t>
            </a:r>
          </a:p>
          <a:p>
            <a:pPr>
              <a:buNone/>
            </a:pPr>
            <a:endParaRPr lang="sr-Cyrl-CS" sz="1200" smtClean="0"/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mtClean="0"/>
              <a:t> </a:t>
            </a:r>
            <a:r>
              <a:rPr lang="sr-Cyrl-CS" b="1" smtClean="0"/>
              <a:t>моносахарида</a:t>
            </a:r>
            <a:r>
              <a:rPr lang="sr-Cyrl-CS" smtClean="0"/>
              <a:t> (глукоза, фруктоза, маноза, галактоза)</a:t>
            </a:r>
          </a:p>
          <a:p>
            <a:pPr>
              <a:buClr>
                <a:srgbClr val="C00000"/>
              </a:buClr>
              <a:buNone/>
            </a:pPr>
            <a:endParaRPr lang="sr-Cyrl-CS" sz="800" smtClean="0"/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mtClean="0"/>
              <a:t> </a:t>
            </a:r>
            <a:r>
              <a:rPr lang="sr-Cyrl-CS" b="1" smtClean="0"/>
              <a:t>дисахарида</a:t>
            </a:r>
            <a:r>
              <a:rPr lang="sr-Cyrl-CS" smtClean="0"/>
              <a:t> (малтоза, лактоза, сахароза)</a:t>
            </a:r>
          </a:p>
          <a:p>
            <a:pPr>
              <a:buClr>
                <a:srgbClr val="C00000"/>
              </a:buClr>
              <a:buNone/>
            </a:pPr>
            <a:endParaRPr lang="sr-Cyrl-CS" sz="800" smtClean="0"/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mtClean="0"/>
              <a:t> </a:t>
            </a:r>
            <a:r>
              <a:rPr lang="sr-Cyrl-CS" b="1" smtClean="0"/>
              <a:t>полисахарида</a:t>
            </a:r>
            <a:r>
              <a:rPr lang="sr-Cyrl-CS" smtClean="0"/>
              <a:t> (најмање узрокују каријес јер се непотпуно разграђују у устима, па их бактерије мање могу користити)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smtClean="0"/>
              <a:t>Утицај шећера на настанак к</a:t>
            </a:r>
            <a:r>
              <a:rPr lang="sr-Cyrl-CS" b="1" smtClean="0"/>
              <a:t>а</a:t>
            </a:r>
            <a:r>
              <a:rPr lang="sr-Cyrl-CS" b="1" smtClean="0"/>
              <a:t>ријеса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	Шећер у храни може бити:</a:t>
            </a:r>
          </a:p>
          <a:p>
            <a:pPr>
              <a:buNone/>
            </a:pPr>
            <a:endParaRPr lang="sr-Cyrl-CS" sz="1200" smtClean="0"/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mtClean="0"/>
              <a:t> </a:t>
            </a:r>
            <a:r>
              <a:rPr lang="sr-Cyrl-CS" b="1" smtClean="0"/>
              <a:t>„ендогени″</a:t>
            </a:r>
            <a:r>
              <a:rPr lang="sr-Cyrl-CS" smtClean="0"/>
              <a:t> (саставни део биљних ћелија)</a:t>
            </a:r>
          </a:p>
          <a:p>
            <a:pPr>
              <a:buClr>
                <a:srgbClr val="C00000"/>
              </a:buClr>
              <a:buNone/>
            </a:pPr>
            <a:endParaRPr lang="sr-Cyrl-CS" sz="800" smtClean="0"/>
          </a:p>
          <a:p>
            <a:pPr>
              <a:buClr>
                <a:srgbClr val="C00000"/>
              </a:buClr>
              <a:buFont typeface="Wingdings 2" pitchFamily="18" charset="2"/>
              <a:buChar char="Ù"/>
            </a:pPr>
            <a:r>
              <a:rPr lang="sr-Cyrl-CS" smtClean="0"/>
              <a:t> </a:t>
            </a:r>
            <a:r>
              <a:rPr lang="sr-Cyrl-CS" smtClean="0">
                <a:latin typeface="MS Reference Sans Serif"/>
              </a:rPr>
              <a:t>„</a:t>
            </a:r>
            <a:r>
              <a:rPr lang="sr-Cyrl-CS" b="1" smtClean="0"/>
              <a:t>егзогени</a:t>
            </a:r>
            <a:r>
              <a:rPr lang="sr-Cyrl-CS" smtClean="0"/>
              <a:t>″</a:t>
            </a:r>
            <a:r>
              <a:rPr lang="sr-Cyrl-CS"/>
              <a:t> </a:t>
            </a:r>
            <a:r>
              <a:rPr lang="sr-Cyrl-CS" smtClean="0"/>
              <a:t>(слободан, нпр. шећер у млеку и слаткишима)</a:t>
            </a:r>
          </a:p>
          <a:p>
            <a:pPr>
              <a:buClr>
                <a:srgbClr val="C00000"/>
              </a:buClr>
              <a:buNone/>
            </a:pPr>
            <a:endParaRPr lang="sr-Cyrl-CS" sz="2000" smtClean="0"/>
          </a:p>
          <a:p>
            <a:pPr>
              <a:buClr>
                <a:srgbClr val="C00000"/>
              </a:buClr>
              <a:buNone/>
            </a:pPr>
            <a:endParaRPr lang="sr-Cyrl-CS" sz="800" smtClean="0"/>
          </a:p>
          <a:p>
            <a:pPr>
              <a:buClr>
                <a:srgbClr val="C00000"/>
              </a:buClr>
              <a:buNone/>
            </a:pPr>
            <a:r>
              <a:rPr lang="sr-Cyrl-CS" smtClean="0"/>
              <a:t>Егзогени шећер је доступнији бактеријама и чешће изазива каријес.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smtClean="0"/>
              <a:t>Утицај шећера на настанак к</a:t>
            </a:r>
            <a:r>
              <a:rPr lang="sr-Cyrl-CS" b="1" smtClean="0"/>
              <a:t>а</a:t>
            </a:r>
            <a:r>
              <a:rPr lang="sr-Cyrl-CS" b="1" smtClean="0"/>
              <a:t>ријеса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839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	Учесталост и степен каријеса зависе од:</a:t>
            </a:r>
          </a:p>
          <a:p>
            <a:pPr>
              <a:buNone/>
            </a:pPr>
            <a:endParaRPr lang="sr-Cyrl-CS" sz="12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 количине шећера која се уноси у организам</a:t>
            </a:r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endParaRPr lang="sr-Cyrl-CS" sz="8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 учесталости уноса шећера</a:t>
            </a:r>
          </a:p>
          <a:p>
            <a:pPr>
              <a:buClr>
                <a:srgbClr val="C00000"/>
              </a:buClr>
              <a:buNone/>
            </a:pPr>
            <a:endParaRPr lang="sr-Cyrl-CS" sz="8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концентрације шећера у храни</a:t>
            </a:r>
          </a:p>
          <a:p>
            <a:pPr>
              <a:buClr>
                <a:srgbClr val="C00000"/>
              </a:buClr>
              <a:buNone/>
            </a:pPr>
            <a:endParaRPr lang="sr-Cyrl-CS" sz="8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лепљивости </a:t>
            </a:r>
            <a:r>
              <a:rPr lang="sr-Cyrl-CS" smtClean="0"/>
              <a:t>за зубе </a:t>
            </a:r>
            <a:r>
              <a:rPr lang="sr-Cyrl-CS" smtClean="0"/>
              <a:t>хране која садржи шећер</a:t>
            </a:r>
          </a:p>
          <a:p>
            <a:pPr>
              <a:buClr>
                <a:srgbClr val="C00000"/>
              </a:buClr>
              <a:buNone/>
            </a:pPr>
            <a:endParaRPr lang="sr-Cyrl-CS" sz="800" smtClean="0"/>
          </a:p>
          <a:p>
            <a:pPr>
              <a:buClr>
                <a:srgbClr val="C00000"/>
              </a:buClr>
              <a:buFont typeface="MS Mincho" pitchFamily="49" charset="-128"/>
              <a:buChar char="*"/>
            </a:pPr>
            <a:r>
              <a:rPr lang="sr-Cyrl-CS" smtClean="0"/>
              <a:t>количине пљувачке која се лучи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b="1" smtClean="0"/>
              <a:t>Утицај шећера на настанак к</a:t>
            </a:r>
            <a:r>
              <a:rPr lang="sr-Cyrl-CS" b="1" smtClean="0"/>
              <a:t>а</a:t>
            </a:r>
            <a:r>
              <a:rPr lang="sr-Cyrl-CS" b="1" smtClean="0"/>
              <a:t>ријеса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839200" cy="475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	</a:t>
            </a:r>
            <a:r>
              <a:rPr lang="sr-Cyrl-CS" sz="2800" smtClean="0"/>
              <a:t>Стефанова крива показује промену </a:t>
            </a:r>
            <a:r>
              <a:rPr lang="sr-Latn-CS" sz="2800" smtClean="0"/>
              <a:t>pH </a:t>
            </a:r>
            <a:r>
              <a:rPr lang="sr-Cyrl-CS" sz="2800" smtClean="0"/>
              <a:t>вредности у усној дупљи после чаше слатког пића</a:t>
            </a:r>
            <a:r>
              <a:rPr lang="sr-Latn-CS" sz="2800" smtClean="0"/>
              <a:t>:</a:t>
            </a:r>
            <a:r>
              <a:rPr lang="en-US" sz="2800" smtClean="0"/>
              <a:t>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</a:t>
            </a:r>
            <a:br>
              <a:rPr lang="en-US" smtClean="0"/>
            </a:br>
            <a:endParaRPr lang="sr-Cyrl-CS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799" y="2514600"/>
            <a:ext cx="7181117" cy="42075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b="1" smtClean="0"/>
              <a:t>Смањење шећера у исхрани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839200" cy="4953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sr-Cyrl-CS" sz="4500" smtClean="0"/>
              <a:t>	</a:t>
            </a:r>
            <a:r>
              <a:rPr lang="en-US" sz="3800" smtClean="0"/>
              <a:t> </a:t>
            </a:r>
            <a:r>
              <a:rPr lang="sr-Cyrl-CS" sz="3800" smtClean="0"/>
              <a:t>1. Правилне навике у исхрани (три оброка дневно, избегавати унос хране између оброка, опрати зубе пастом и четкицом после сваког оброка...)</a:t>
            </a:r>
          </a:p>
          <a:p>
            <a:pPr>
              <a:buNone/>
            </a:pPr>
            <a:endParaRPr lang="sr-Cyrl-CS" sz="3800" smtClean="0"/>
          </a:p>
          <a:p>
            <a:pPr>
              <a:buNone/>
            </a:pPr>
            <a:r>
              <a:rPr lang="sr-Cyrl-CS" sz="3800"/>
              <a:t>	</a:t>
            </a:r>
            <a:r>
              <a:rPr lang="sr-Cyrl-CS" sz="3800" smtClean="0"/>
              <a:t>2. Избегавати слатку храну која се лепи за зубе, садржи високу концентрацију шећера.</a:t>
            </a:r>
          </a:p>
          <a:p>
            <a:pPr>
              <a:buNone/>
            </a:pPr>
            <a:endParaRPr lang="sr-Cyrl-CS" sz="3800" smtClean="0"/>
          </a:p>
          <a:p>
            <a:pPr>
              <a:buNone/>
            </a:pPr>
            <a:r>
              <a:rPr lang="sr-Cyrl-CS" sz="3800"/>
              <a:t>	</a:t>
            </a:r>
            <a:r>
              <a:rPr lang="sr-Cyrl-CS" sz="3800" smtClean="0"/>
              <a:t>3. Бирати намирнице које уместо шећера имају заслађиваче који нису канцерогени и кариогени. </a:t>
            </a:r>
          </a:p>
          <a:p>
            <a:pPr>
              <a:buNone/>
            </a:pPr>
            <a:r>
              <a:rPr lang="sr-Cyrl-CS" sz="3800"/>
              <a:t>	</a:t>
            </a:r>
            <a:r>
              <a:rPr lang="sr-Cyrl-CS" sz="3800" smtClean="0"/>
              <a:t>Ипак, новије епидемиолошке студије упозоравају да особе које користе вештачке заслађиваче уместо шећера уносе више калорија и имају већу телесну тежину од особа које користе природне шећере.</a:t>
            </a:r>
          </a:p>
          <a:p>
            <a:pPr>
              <a:buNone/>
            </a:pPr>
            <a:endParaRPr lang="sr-Cyrl-C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CS" b="1" smtClean="0"/>
              <a:t>Смањење шећера у исхрани</a:t>
            </a:r>
            <a:endParaRPr 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	</a:t>
            </a:r>
            <a:r>
              <a:rPr lang="en-US" sz="2800" smtClean="0"/>
              <a:t> </a:t>
            </a:r>
            <a:r>
              <a:rPr lang="sr-Cyrl-CS" sz="2800" smtClean="0"/>
              <a:t>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</a:t>
            </a:r>
            <a:br>
              <a:rPr lang="en-US" smtClean="0"/>
            </a:br>
            <a:endParaRPr lang="sr-Cyrl-CS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397000"/>
          <a:ext cx="8305800" cy="480441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661160"/>
                <a:gridCol w="1661160"/>
                <a:gridCol w="1661160"/>
                <a:gridCol w="1661160"/>
                <a:gridCol w="1661160"/>
              </a:tblGrid>
              <a:tr h="9550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Назив заслађивача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Шифра заслађивача (Е код)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Склоност изазивању каријеса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Колико пута </a:t>
                      </a:r>
                      <a:r>
                        <a:rPr lang="en-US" sz="20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је </a:t>
                      </a:r>
                      <a:r>
                        <a:rPr lang="sr-Cyrl-CS" sz="2000" b="1" kern="5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слађи</a:t>
                      </a:r>
                      <a:r>
                        <a:rPr lang="en-US" sz="2000" b="1" kern="5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 </a:t>
                      </a:r>
                      <a:r>
                        <a:rPr lang="en-US" sz="20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од глукозе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Нежељена дејства</a:t>
                      </a:r>
                    </a:p>
                  </a:txBody>
                  <a:tcPr marL="34925" marR="34925" marT="34925" marB="34925"/>
                </a:tc>
              </a:tr>
              <a:tr h="9550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Глукоза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+++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1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9550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Сорбитол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Е420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+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0.5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9550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Манитол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Е421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+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0.7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  <a:tr h="9550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Глицерол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Е422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kern="50">
                          <a:latin typeface="+mn-lt"/>
                          <a:ea typeface="SimSun"/>
                          <a:cs typeface="Mangal"/>
                        </a:rPr>
                        <a:t>0.6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50"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	</a:t>
            </a:r>
            <a:r>
              <a:rPr lang="en-US" sz="2800" smtClean="0"/>
              <a:t> </a:t>
            </a:r>
            <a:r>
              <a:rPr lang="sr-Cyrl-CS" sz="2800" smtClean="0"/>
              <a:t>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</a:t>
            </a:r>
            <a:br>
              <a:rPr lang="en-US" smtClean="0"/>
            </a:br>
            <a:endParaRPr lang="sr-Cyrl-CS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152399"/>
          <a:ext cx="8839200" cy="6705601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767840"/>
                <a:gridCol w="1767840"/>
                <a:gridCol w="1767840"/>
                <a:gridCol w="1473200"/>
                <a:gridCol w="2062480"/>
              </a:tblGrid>
              <a:tr h="9481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Назив заслађивача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Шифра заслађивача </a:t>
                      </a:r>
                      <a:endParaRPr lang="sr-Cyrl-CS" sz="1800" b="1" kern="50" smtClean="0">
                        <a:solidFill>
                          <a:schemeClr val="tx1"/>
                        </a:solidFill>
                        <a:latin typeface="+mn-lt"/>
                        <a:ea typeface="SimSun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(</a:t>
                      </a: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Е код)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Склоност изазивању каријеса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Колико пута </a:t>
                      </a:r>
                      <a:endParaRPr lang="sr-Cyrl-CS" sz="1800" b="1" kern="50" smtClean="0">
                        <a:solidFill>
                          <a:schemeClr val="tx1"/>
                        </a:solidFill>
                        <a:latin typeface="+mn-lt"/>
                        <a:ea typeface="SimSun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је </a:t>
                      </a:r>
                      <a:r>
                        <a:rPr lang="sr-Cyrl-CS" sz="1800" b="1" kern="5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слађи</a:t>
                      </a:r>
                      <a:r>
                        <a:rPr lang="sr-Cyrl-CS" sz="1800" b="1" kern="50" baseline="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 </a:t>
                      </a:r>
                      <a:r>
                        <a:rPr lang="en-US" sz="1800" b="1" kern="5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од </a:t>
                      </a: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глукозе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Нежељена дејства</a:t>
                      </a:r>
                    </a:p>
                  </a:txBody>
                  <a:tcPr marL="34925" marR="34925" marT="34925" marB="34925" anchor="ctr"/>
                </a:tc>
              </a:tr>
              <a:tr h="656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Ацесулфам калијум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Е950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130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</a:tr>
              <a:tr h="9481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Аспартам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Е951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200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Контраиндикован код фенилкетонурије</a:t>
                      </a:r>
                    </a:p>
                  </a:txBody>
                  <a:tcPr marL="34925" marR="34925" marT="34925" marB="34925" anchor="ctr"/>
                </a:tc>
              </a:tr>
              <a:tr h="12394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Цикламат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Е952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30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Забрањен у САД јер изазива карцином бешике код пацова</a:t>
                      </a:r>
                    </a:p>
                  </a:txBody>
                  <a:tcPr marL="34925" marR="34925" marT="34925" marB="34925" anchor="ctr"/>
                </a:tc>
              </a:tr>
              <a:tr h="6541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Изомалт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Е953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+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0.5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</a:tr>
              <a:tr h="6568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Сахарин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Е954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500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Прво је сладак, потом горак</a:t>
                      </a:r>
                    </a:p>
                  </a:txBody>
                  <a:tcPr marL="34925" marR="34925" marT="34925" marB="34925" anchor="ctr"/>
                </a:tc>
              </a:tr>
              <a:tr h="9481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Сукралоза (хлорирана сахароза)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Е955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+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600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</a:tr>
              <a:tr h="6541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Алитам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Е956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50">
                          <a:latin typeface="+mn-lt"/>
                          <a:ea typeface="SimSun"/>
                          <a:cs typeface="Mangal"/>
                        </a:rPr>
                        <a:t>2000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mtClean="0"/>
              <a:t>	</a:t>
            </a:r>
            <a:r>
              <a:rPr lang="en-US" sz="2800" smtClean="0"/>
              <a:t> </a:t>
            </a:r>
            <a:r>
              <a:rPr lang="sr-Cyrl-CS" sz="2800" smtClean="0"/>
              <a:t>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</a:t>
            </a:r>
            <a:br>
              <a:rPr lang="en-US" smtClean="0"/>
            </a:br>
            <a:endParaRPr lang="sr-Cyrl-CS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762000"/>
          <a:ext cx="8610600" cy="571500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781503"/>
                <a:gridCol w="1662737"/>
                <a:gridCol w="1722120"/>
                <a:gridCol w="1435100"/>
                <a:gridCol w="2009140"/>
              </a:tblGrid>
              <a:tr h="96669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Назив заслађивача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Шифра заслађивача </a:t>
                      </a:r>
                      <a:endParaRPr lang="sr-Cyrl-CS" sz="1800" b="1" kern="50" smtClean="0">
                        <a:solidFill>
                          <a:schemeClr val="tx1"/>
                        </a:solidFill>
                        <a:latin typeface="+mn-lt"/>
                        <a:ea typeface="SimSun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(</a:t>
                      </a: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Е код)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Склоност изазивању каријеса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Колико пута </a:t>
                      </a:r>
                      <a:endParaRPr lang="sr-Cyrl-CS" sz="1800" b="1" kern="50" smtClean="0">
                        <a:solidFill>
                          <a:schemeClr val="tx1"/>
                        </a:solidFill>
                        <a:latin typeface="+mn-lt"/>
                        <a:ea typeface="SimSun"/>
                        <a:cs typeface="Mangal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је </a:t>
                      </a:r>
                      <a:r>
                        <a:rPr lang="sr-Cyrl-CS" sz="1800" b="1" kern="5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слађи</a:t>
                      </a:r>
                      <a:r>
                        <a:rPr lang="sr-Cyrl-CS" sz="1800" b="1" kern="50" baseline="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 </a:t>
                      </a:r>
                      <a:r>
                        <a:rPr lang="en-US" sz="1800" b="1" kern="50" smtClean="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од </a:t>
                      </a: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глукозе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50">
                          <a:solidFill>
                            <a:schemeClr val="tx1"/>
                          </a:solidFill>
                          <a:latin typeface="+mn-lt"/>
                          <a:ea typeface="SimSun"/>
                          <a:cs typeface="Mangal"/>
                        </a:rPr>
                        <a:t>Нежељена дејства</a:t>
                      </a:r>
                    </a:p>
                  </a:txBody>
                  <a:tcPr marL="34925" marR="34925" marT="34925" marB="34925" anchor="ctr"/>
                </a:tc>
              </a:tr>
              <a:tr h="6696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Тауматин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Е957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4000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</a:tr>
              <a:tr h="9666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Неохесперидин дихидрочалкон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Е959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1500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</a:tr>
              <a:tr h="8086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Малтитол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Е965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+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0.9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</a:tr>
              <a:tr h="666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Лактитол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Е966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0.4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</a:tr>
              <a:tr h="6696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Ксилитол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Е967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1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50" smtClean="0">
                          <a:latin typeface="+mn-lt"/>
                          <a:ea typeface="SimSun"/>
                          <a:cs typeface="Mangal"/>
                        </a:rPr>
                        <a:t>Д</a:t>
                      </a:r>
                      <a:r>
                        <a:rPr lang="en-US" sz="2000" kern="50" smtClean="0">
                          <a:latin typeface="+mn-lt"/>
                          <a:ea typeface="SimSun"/>
                          <a:cs typeface="Mangal"/>
                        </a:rPr>
                        <a:t>ијареја</a:t>
                      </a:r>
                      <a:endParaRPr lang="en-US" sz="20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</a:tr>
              <a:tr h="9666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Еритритол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Е968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0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50">
                          <a:latin typeface="+mn-lt"/>
                          <a:ea typeface="SimSun"/>
                          <a:cs typeface="Mangal"/>
                        </a:rPr>
                        <a:t>0.7</a:t>
                      </a:r>
                    </a:p>
                  </a:txBody>
                  <a:tcPr marL="34925" marR="34925" marT="34925" marB="34925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kern="50">
                        <a:latin typeface="+mn-lt"/>
                        <a:ea typeface="SimSun"/>
                        <a:cs typeface="Mangal"/>
                      </a:endParaRPr>
                    </a:p>
                  </a:txBody>
                  <a:tcPr marL="34925" marR="34925" marT="34925" marB="349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264</Words>
  <Application>Microsoft Office PowerPoint</Application>
  <PresentationFormat>On-screen Show (4:3)</PresentationFormat>
  <Paragraphs>145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ШЕЋЕР  И  КАРИЈЕС</vt:lpstr>
      <vt:lpstr>Утицај шећера на настанак каријеса</vt:lpstr>
      <vt:lpstr>Утицај шећера на настанак каријеса</vt:lpstr>
      <vt:lpstr>Утицај шећера на настанак каријеса</vt:lpstr>
      <vt:lpstr>Утицај шећера на настанак каријеса</vt:lpstr>
      <vt:lpstr>Смањење шећера у исхрани</vt:lpstr>
      <vt:lpstr>Смањење шећера у исхрани</vt:lpstr>
      <vt:lpstr>Slide 8</vt:lpstr>
      <vt:lpstr>Slide 9</vt:lpstr>
      <vt:lpstr>Дијета и саветовање</vt:lpstr>
      <vt:lpstr>Дијета и саветовање</vt:lpstr>
    </vt:vector>
  </TitlesOfParts>
  <Company>Medicinski fakultet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ШЕЋЕР  И  КАРИЈЕС</dc:title>
  <dc:creator>Snezana</dc:creator>
  <cp:lastModifiedBy>Snezana</cp:lastModifiedBy>
  <cp:revision>9</cp:revision>
  <dcterms:created xsi:type="dcterms:W3CDTF">2012-01-12T13:43:03Z</dcterms:created>
  <dcterms:modified xsi:type="dcterms:W3CDTF">2012-01-12T15:00:01Z</dcterms:modified>
</cp:coreProperties>
</file>